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4" r:id="rId7"/>
    <p:sldId id="292" r:id="rId8"/>
    <p:sldId id="285" r:id="rId9"/>
    <p:sldId id="286" r:id="rId10"/>
    <p:sldId id="287" r:id="rId11"/>
    <p:sldId id="288" r:id="rId12"/>
    <p:sldId id="289" r:id="rId13"/>
    <p:sldId id="293" r:id="rId14"/>
    <p:sldId id="294" r:id="rId15"/>
    <p:sldId id="295" r:id="rId16"/>
    <p:sldId id="296" r:id="rId17"/>
    <p:sldId id="277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9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548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C4472DC-BBA7-462C-8750-45BA058AD134}"/>
              </a:ext>
            </a:extLst>
          </p:cNvPr>
          <p:cNvSpPr/>
          <p:nvPr/>
        </p:nvSpPr>
        <p:spPr>
          <a:xfrm rot="20335123">
            <a:off x="273132" y="350834"/>
            <a:ext cx="709713" cy="1230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610746C9-28F1-454B-A633-9E4D6C31E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369" y="1477635"/>
            <a:ext cx="7797338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sac léger    une valise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le livre entier  l’histoire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meuble neuf     une étagère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1C30644-B4F3-4506-96CC-1FEFF8AD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57" y="157175"/>
            <a:ext cx="10515600" cy="802739"/>
          </a:xfrm>
        </p:spPr>
        <p:txBody>
          <a:bodyPr>
            <a:normAutofit/>
          </a:bodyPr>
          <a:lstStyle/>
          <a:p>
            <a:pPr algn="ctr"/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Calibri Light" panose="020F0302020204030204"/>
              </a:rPr>
              <a:t>Sur l’ardoise, écris le féminin de ces adjectifs : </a:t>
            </a:r>
            <a:endParaRPr lang="fr-FR" sz="40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772D1EB-8CB8-47FF-8E0F-E0CF84BE32A5}"/>
              </a:ext>
            </a:extLst>
          </p:cNvPr>
          <p:cNvSpPr txBox="1"/>
          <p:nvPr/>
        </p:nvSpPr>
        <p:spPr>
          <a:xfrm>
            <a:off x="5806688" y="1477635"/>
            <a:ext cx="5660966" cy="4434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légère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entière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neuve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F8849C-4C84-4721-AD5F-65A8E2F8BC71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40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CBFA2D8-D438-443B-B73E-8652EC05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080567" cy="3516574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lég</a:t>
            </a:r>
            <a:r>
              <a:rPr lang="fr-FR" sz="4400" u="sng" dirty="0">
                <a:sym typeface="Wingdings" panose="05000000000000000000" pitchFamily="2" charset="2"/>
              </a:rPr>
              <a:t>er</a:t>
            </a:r>
            <a:r>
              <a:rPr lang="fr-FR" sz="4400" dirty="0">
                <a:sym typeface="Wingdings" panose="05000000000000000000" pitchFamily="2" charset="2"/>
              </a:rPr>
              <a:t>  lég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ère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enti</a:t>
            </a:r>
            <a:r>
              <a:rPr lang="fr-FR" sz="4400" u="sng" dirty="0">
                <a:sym typeface="Wingdings" panose="05000000000000000000" pitchFamily="2" charset="2"/>
              </a:rPr>
              <a:t>er</a:t>
            </a:r>
            <a:r>
              <a:rPr lang="fr-FR" sz="4400" dirty="0">
                <a:sym typeface="Wingdings" panose="05000000000000000000" pitchFamily="2" charset="2"/>
              </a:rPr>
              <a:t>  enti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ère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neu</a:t>
            </a:r>
            <a:r>
              <a:rPr lang="fr-FR" sz="4400" u="sng" dirty="0">
                <a:sym typeface="Wingdings" panose="05000000000000000000" pitchFamily="2" charset="2"/>
              </a:rPr>
              <a:t>f</a:t>
            </a:r>
            <a:r>
              <a:rPr lang="fr-FR" sz="4400" dirty="0">
                <a:sym typeface="Wingdings" panose="05000000000000000000" pitchFamily="2" charset="2"/>
              </a:rPr>
              <a:t>  neu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ve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D79513-A039-4227-B4E9-BCEBB265AD4C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5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2F7EBAB-C5CA-4F52-875D-E58F55BDD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26" y="1555086"/>
            <a:ext cx="8808719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élève heureux   une élève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bijou précieux  une pierre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oiseau voleur  une pie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0216D1B2-660F-4E85-8B0C-D46352D40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57" y="279666"/>
            <a:ext cx="10515600" cy="802739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Sur l’ardoise, écris le féminin de ces adjectifs :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E808673-F944-409F-BFD5-A497453CCE57}"/>
              </a:ext>
            </a:extLst>
          </p:cNvPr>
          <p:cNvSpPr txBox="1"/>
          <p:nvPr/>
        </p:nvSpPr>
        <p:spPr>
          <a:xfrm>
            <a:off x="6132021" y="1555086"/>
            <a:ext cx="4391892" cy="3290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heureuse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précieuse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voleuse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D9E5A8-D558-488C-BE76-3ACD2B0B9EEA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61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1DDCC37-7649-431C-A9C3-67D90771C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249900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heur</a:t>
            </a:r>
            <a:r>
              <a:rPr lang="fr-FR" sz="4400" b="1" u="sng" dirty="0">
                <a:sym typeface="Wingdings" panose="05000000000000000000" pitchFamily="2" charset="2"/>
              </a:rPr>
              <a:t>eux</a:t>
            </a:r>
            <a:r>
              <a:rPr lang="fr-FR" sz="4400" dirty="0">
                <a:sym typeface="Wingdings" panose="05000000000000000000" pitchFamily="2" charset="2"/>
              </a:rPr>
              <a:t>  heur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euse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préci</a:t>
            </a:r>
            <a:r>
              <a:rPr lang="fr-FR" sz="4400" b="1" u="sng" dirty="0">
                <a:sym typeface="Wingdings" panose="05000000000000000000" pitchFamily="2" charset="2"/>
              </a:rPr>
              <a:t>eux</a:t>
            </a:r>
            <a:r>
              <a:rPr lang="fr-FR" sz="4400" dirty="0">
                <a:sym typeface="Wingdings" panose="05000000000000000000" pitchFamily="2" charset="2"/>
              </a:rPr>
              <a:t>  préci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euse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vol</a:t>
            </a:r>
            <a:r>
              <a:rPr lang="fr-FR" sz="4400" b="1" u="sng" dirty="0">
                <a:sym typeface="Wingdings" panose="05000000000000000000" pitchFamily="2" charset="2"/>
              </a:rPr>
              <a:t>eur</a:t>
            </a:r>
            <a:r>
              <a:rPr lang="fr-FR" sz="4400" dirty="0">
                <a:sym typeface="Wingdings" panose="05000000000000000000" pitchFamily="2" charset="2"/>
              </a:rPr>
              <a:t>  vol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euse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C758EA-E779-498E-B351-69ED024BA937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76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157667B9-A448-4713-B88E-635AF67B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4" y="1542314"/>
            <a:ext cx="11269286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beau danseur   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une </a:t>
            </a:r>
            <a:r>
              <a:rPr lang="fr-FR" sz="2400" dirty="0">
                <a:solidFill>
                  <a:prstClr val="black"/>
                </a:solidFill>
                <a:sym typeface="Wingdings" panose="05000000000000000000" pitchFamily="2" charset="2"/>
              </a:rPr>
              <a:t>............................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 danseuse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vieux facteur   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une </a:t>
            </a:r>
            <a:r>
              <a:rPr lang="fr-FR" sz="2400" dirty="0">
                <a:solidFill>
                  <a:prstClr val="black"/>
                </a:solidFill>
                <a:sym typeface="Wingdings" panose="05000000000000000000" pitchFamily="2" charset="2"/>
              </a:rPr>
              <a:t>....................................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 factrice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exercice faux   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une réponse </a:t>
            </a:r>
            <a:r>
              <a:rPr lang="fr-FR" sz="2400" dirty="0">
                <a:solidFill>
                  <a:prstClr val="black"/>
                </a:solidFill>
                <a:sym typeface="Wingdings" panose="05000000000000000000" pitchFamily="2" charset="2"/>
              </a:rPr>
              <a:t>....................................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FBA5486-8F35-4623-8CE0-09E85689DDF2}"/>
              </a:ext>
            </a:extLst>
          </p:cNvPr>
          <p:cNvSpPr txBox="1">
            <a:spLocks/>
          </p:cNvSpPr>
          <p:nvPr/>
        </p:nvSpPr>
        <p:spPr>
          <a:xfrm>
            <a:off x="526473" y="279666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FF0000"/>
                </a:solidFill>
              </a:rPr>
              <a:t>Sur l’ardoise, écris le féminin de ces adjectifs :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26EC3F7-5A16-4FDC-BA8F-605A00AFCD7D}"/>
              </a:ext>
            </a:extLst>
          </p:cNvPr>
          <p:cNvSpPr txBox="1"/>
          <p:nvPr/>
        </p:nvSpPr>
        <p:spPr>
          <a:xfrm>
            <a:off x="4124497" y="1392512"/>
            <a:ext cx="6331528" cy="3290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belle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vieille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         fausse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6A76BE-EC47-4BA6-9978-DB6C18C1976C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272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FA548FA-8C12-42EF-8610-A2CC918A6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9670868" cy="384116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b</a:t>
            </a:r>
            <a:r>
              <a:rPr lang="fr-FR" sz="4400" b="1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 b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vi</a:t>
            </a:r>
            <a:r>
              <a:rPr lang="fr-FR" sz="4400" b="1" u="sng" dirty="0">
                <a:sym typeface="Wingdings" panose="05000000000000000000" pitchFamily="2" charset="2"/>
              </a:rPr>
              <a:t>eux</a:t>
            </a:r>
            <a:r>
              <a:rPr lang="fr-FR" sz="4400" dirty="0">
                <a:sym typeface="Wingdings" panose="05000000000000000000" pitchFamily="2" charset="2"/>
              </a:rPr>
              <a:t>  vi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eille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fau</a:t>
            </a:r>
            <a:r>
              <a:rPr lang="fr-FR" sz="4400" b="1" u="sng" dirty="0">
                <a:sym typeface="Wingdings" panose="05000000000000000000" pitchFamily="2" charset="2"/>
              </a:rPr>
              <a:t>x</a:t>
            </a:r>
            <a:r>
              <a:rPr lang="fr-FR" sz="4400" dirty="0">
                <a:sym typeface="Wingdings" panose="05000000000000000000" pitchFamily="2" charset="2"/>
              </a:rPr>
              <a:t>  fau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sse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F51E40-EEB3-470F-AB13-183C3A2E7930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06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264D73C9-83EB-4E5A-B2E2-0C7DD6D6F3B9}"/>
              </a:ext>
            </a:extLst>
          </p:cNvPr>
          <p:cNvSpPr/>
          <p:nvPr/>
        </p:nvSpPr>
        <p:spPr>
          <a:xfrm>
            <a:off x="335228" y="1986568"/>
            <a:ext cx="2735783" cy="2604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436D80-8CC2-4E9A-A701-DBF6DAAADC6E}"/>
              </a:ext>
            </a:extLst>
          </p:cNvPr>
          <p:cNvSpPr txBox="1"/>
          <p:nvPr/>
        </p:nvSpPr>
        <p:spPr>
          <a:xfrm>
            <a:off x="5004816" y="1986568"/>
            <a:ext cx="641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7B26CB8-2B99-4FD0-B9E4-74B6FC183D12}"/>
              </a:ext>
            </a:extLst>
          </p:cNvPr>
          <p:cNvSpPr/>
          <p:nvPr/>
        </p:nvSpPr>
        <p:spPr>
          <a:xfrm>
            <a:off x="3486603" y="2760448"/>
            <a:ext cx="3424843" cy="16500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sage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triste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5DDFE1B-2709-44F5-A0FB-213A4FF6FEBD}"/>
              </a:ext>
            </a:extLst>
          </p:cNvPr>
          <p:cNvSpPr txBox="1"/>
          <p:nvPr/>
        </p:nvSpPr>
        <p:spPr>
          <a:xfrm>
            <a:off x="8738605" y="1401793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AF8C760-CE82-481F-9E1A-97D6F2340897}"/>
              </a:ext>
            </a:extLst>
          </p:cNvPr>
          <p:cNvSpPr/>
          <p:nvPr/>
        </p:nvSpPr>
        <p:spPr>
          <a:xfrm>
            <a:off x="7316807" y="2138844"/>
            <a:ext cx="3608368" cy="32959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fin de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genti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gentil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</a:rPr>
              <a:t>le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lég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lég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ère</a:t>
            </a:r>
          </a:p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neu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f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neu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ve</a:t>
            </a:r>
          </a:p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heur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eux </a:t>
            </a:r>
            <a:r>
              <a:rPr lang="fr-FR" sz="2400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 </a:t>
            </a:r>
            <a:r>
              <a:rPr lang="fr-FR" sz="2800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heur</a:t>
            </a:r>
            <a:r>
              <a:rPr lang="fr-FR" sz="2800" b="1" u="sng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euse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vol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eur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vol</a:t>
            </a:r>
            <a:r>
              <a:rPr kumimoji="0" lang="fr-FR" sz="28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euse</a:t>
            </a:r>
            <a:endParaRPr lang="fr-FR" sz="28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vi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eux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vi</a:t>
            </a:r>
            <a:r>
              <a:rPr kumimoji="0" lang="fr-FR" sz="28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eille</a:t>
            </a:r>
            <a:endParaRPr lang="fr-FR" sz="28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C27B93-D16E-4C89-9189-69C7CA8C221D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279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5CB7C59C-5094-4C4C-819C-DE5558A1BEC5}"/>
              </a:ext>
            </a:extLst>
          </p:cNvPr>
          <p:cNvSpPr txBox="1">
            <a:spLocks/>
          </p:cNvSpPr>
          <p:nvPr/>
        </p:nvSpPr>
        <p:spPr>
          <a:xfrm>
            <a:off x="538633" y="15736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(triste) une femme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(gras) une sauce </a:t>
            </a:r>
            <a:r>
              <a:rPr lang="fr-FR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4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joueur) une chienne </a:t>
            </a:r>
            <a:r>
              <a:rPr lang="fr-FR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24CD8A-C7F2-46C1-8ACD-0A715385009C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15AB0D0-169A-4646-8A4D-FE73017B6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861" y="1467437"/>
            <a:ext cx="10050809" cy="499000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fr-FR" sz="4400" dirty="0"/>
              <a:t>un </a:t>
            </a:r>
            <a:r>
              <a:rPr lang="fr-FR" sz="4400" b="1" dirty="0"/>
              <a:t>grand</a:t>
            </a:r>
            <a:r>
              <a:rPr lang="fr-FR" sz="4400" dirty="0"/>
              <a:t> garçon </a:t>
            </a:r>
            <a:r>
              <a:rPr lang="fr-FR" sz="4400" dirty="0">
                <a:sym typeface="Wingdings" panose="05000000000000000000" pitchFamily="2" charset="2"/>
              </a:rPr>
              <a:t> une </a:t>
            </a:r>
            <a:r>
              <a:rPr lang="fr-FR" sz="4400" b="1" dirty="0">
                <a:sym typeface="Wingdings" panose="05000000000000000000" pitchFamily="2" charset="2"/>
              </a:rPr>
              <a:t>grande</a:t>
            </a:r>
            <a:r>
              <a:rPr lang="fr-FR" sz="4400" dirty="0">
                <a:sym typeface="Wingdings" panose="05000000000000000000" pitchFamily="2" charset="2"/>
              </a:rPr>
              <a:t> fille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mon </a:t>
            </a:r>
            <a:r>
              <a:rPr lang="fr-FR" sz="4400" b="1" dirty="0">
                <a:sym typeface="Wingdings" panose="05000000000000000000" pitchFamily="2" charset="2"/>
              </a:rPr>
              <a:t>meilleur</a:t>
            </a:r>
            <a:r>
              <a:rPr lang="fr-FR" sz="4400" dirty="0">
                <a:sym typeface="Wingdings" panose="05000000000000000000" pitchFamily="2" charset="2"/>
              </a:rPr>
              <a:t> ami  ma </a:t>
            </a:r>
            <a:r>
              <a:rPr lang="fr-FR" sz="4400" b="1" dirty="0">
                <a:sym typeface="Wingdings" panose="05000000000000000000" pitchFamily="2" charset="2"/>
              </a:rPr>
              <a:t>meilleure</a:t>
            </a:r>
            <a:r>
              <a:rPr lang="fr-FR" sz="4400" dirty="0">
                <a:sym typeface="Wingdings" panose="05000000000000000000" pitchFamily="2" charset="2"/>
              </a:rPr>
              <a:t> amie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renard </a:t>
            </a:r>
            <a:r>
              <a:rPr lang="fr-FR" sz="4400" b="1" dirty="0">
                <a:sym typeface="Wingdings" panose="05000000000000000000" pitchFamily="2" charset="2"/>
              </a:rPr>
              <a:t>rusé</a:t>
            </a:r>
            <a:r>
              <a:rPr lang="fr-FR" sz="4400" dirty="0">
                <a:sym typeface="Wingdings" panose="05000000000000000000" pitchFamily="2" charset="2"/>
              </a:rPr>
              <a:t>   une renarde </a:t>
            </a:r>
            <a:r>
              <a:rPr lang="fr-FR" sz="4400" b="1" dirty="0">
                <a:sym typeface="Wingdings" panose="05000000000000000000" pitchFamily="2" charset="2"/>
              </a:rPr>
              <a:t>rusée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024E34-0370-4BC9-9BAB-C99B86203B61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5ACEBDB9-3D8B-49A9-8273-FD49A243BC52}"/>
              </a:ext>
            </a:extLst>
          </p:cNvPr>
          <p:cNvSpPr txBox="1">
            <a:spLocks/>
          </p:cNvSpPr>
          <p:nvPr/>
        </p:nvSpPr>
        <p:spPr>
          <a:xfrm>
            <a:off x="646861" y="1467437"/>
            <a:ext cx="10050809" cy="499000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/>
              <a:t>un </a:t>
            </a:r>
            <a:r>
              <a:rPr lang="fr-FR" sz="4400" b="1" dirty="0"/>
              <a:t>grand</a:t>
            </a:r>
            <a:r>
              <a:rPr lang="fr-FR" sz="4400" dirty="0"/>
              <a:t> garçon </a:t>
            </a:r>
            <a:r>
              <a:rPr lang="fr-FR" sz="4400" dirty="0">
                <a:sym typeface="Wingdings" panose="05000000000000000000" pitchFamily="2" charset="2"/>
              </a:rPr>
              <a:t> une </a:t>
            </a:r>
            <a:r>
              <a:rPr lang="fr-FR" sz="4400" b="1" dirty="0">
                <a:sym typeface="Wingdings" panose="05000000000000000000" pitchFamily="2" charset="2"/>
              </a:rPr>
              <a:t>grand</a:t>
            </a:r>
            <a:r>
              <a:rPr lang="fr-FR" sz="4400" b="1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fr-FR" sz="4400" dirty="0">
                <a:sym typeface="Wingdings" panose="05000000000000000000" pitchFamily="2" charset="2"/>
              </a:rPr>
              <a:t> fille</a:t>
            </a:r>
          </a:p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mon </a:t>
            </a:r>
            <a:r>
              <a:rPr lang="fr-FR" sz="4400" b="1" dirty="0">
                <a:sym typeface="Wingdings" panose="05000000000000000000" pitchFamily="2" charset="2"/>
              </a:rPr>
              <a:t>meilleur</a:t>
            </a:r>
            <a:r>
              <a:rPr lang="fr-FR" sz="4400" dirty="0">
                <a:sym typeface="Wingdings" panose="05000000000000000000" pitchFamily="2" charset="2"/>
              </a:rPr>
              <a:t> ami  ma </a:t>
            </a:r>
            <a:r>
              <a:rPr lang="fr-FR" sz="4400" b="1" dirty="0">
                <a:sym typeface="Wingdings" panose="05000000000000000000" pitchFamily="2" charset="2"/>
              </a:rPr>
              <a:t>meilleur</a:t>
            </a:r>
            <a:r>
              <a:rPr lang="fr-FR" sz="4400" b="1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fr-FR" sz="4400" dirty="0">
                <a:sym typeface="Wingdings" panose="05000000000000000000" pitchFamily="2" charset="2"/>
              </a:rPr>
              <a:t> amie</a:t>
            </a:r>
          </a:p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un renard </a:t>
            </a:r>
            <a:r>
              <a:rPr lang="fr-FR" sz="4400" b="1" dirty="0">
                <a:sym typeface="Wingdings" panose="05000000000000000000" pitchFamily="2" charset="2"/>
              </a:rPr>
              <a:t>rusé</a:t>
            </a:r>
            <a:r>
              <a:rPr lang="fr-FR" sz="4400" dirty="0">
                <a:sym typeface="Wingdings" panose="05000000000000000000" pitchFamily="2" charset="2"/>
              </a:rPr>
              <a:t>   une renarde </a:t>
            </a:r>
            <a:r>
              <a:rPr lang="fr-FR" sz="4400" b="1" dirty="0">
                <a:sym typeface="Wingdings" panose="05000000000000000000" pitchFamily="2" charset="2"/>
              </a:rPr>
              <a:t>rusé</a:t>
            </a:r>
            <a:r>
              <a:rPr lang="fr-FR" sz="4400" b="1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1" name="Image 10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56842576-FCDB-486C-AC9B-43E24A1EBD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2655361" y="2649993"/>
            <a:ext cx="565267" cy="623662"/>
          </a:xfrm>
          <a:prstGeom prst="rect">
            <a:avLst/>
          </a:prstGeom>
        </p:spPr>
      </p:pic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97CA91C-B3CC-4C78-B468-0191A03352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7532167" y="2649993"/>
            <a:ext cx="565267" cy="623662"/>
          </a:xfrm>
          <a:prstGeom prst="rect">
            <a:avLst/>
          </a:prstGeom>
        </p:spPr>
      </p:pic>
      <p:pic>
        <p:nvPicPr>
          <p:cNvPr id="13" name="Image 1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8C69EFB-2233-48B9-80A8-AD5799BBD8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2771833" y="4064750"/>
            <a:ext cx="565267" cy="623662"/>
          </a:xfrm>
          <a:prstGeom prst="rect">
            <a:avLst/>
          </a:prstGeom>
        </p:spPr>
      </p:pic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BDC67D3-7CA4-448F-B806-2014A91E384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7648639" y="4064750"/>
            <a:ext cx="565267" cy="623662"/>
          </a:xfrm>
          <a:prstGeom prst="rect">
            <a:avLst/>
          </a:prstGeom>
        </p:spPr>
      </p:pic>
      <p:pic>
        <p:nvPicPr>
          <p:cNvPr id="15" name="Image 1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71AA4DA1-5939-42C2-B426-9D16735EC5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4029659" y="5515323"/>
            <a:ext cx="565267" cy="623662"/>
          </a:xfrm>
          <a:prstGeom prst="rect">
            <a:avLst/>
          </a:prstGeom>
        </p:spPr>
      </p:pic>
      <p:pic>
        <p:nvPicPr>
          <p:cNvPr id="16" name="Image 15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B3942867-28E2-4988-86DB-5954285E3A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8906465" y="5515323"/>
            <a:ext cx="565267" cy="62366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7676858-80D0-4FFF-8820-FE96678D57D7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264D73C9-83EB-4E5A-B2E2-0C7DD6D6F3B9}"/>
              </a:ext>
            </a:extLst>
          </p:cNvPr>
          <p:cNvSpPr/>
          <p:nvPr/>
        </p:nvSpPr>
        <p:spPr>
          <a:xfrm>
            <a:off x="335228" y="1986568"/>
            <a:ext cx="2735783" cy="2604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A15324-0330-4EA9-9010-7355EE39C989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82A48C5-35CF-473D-B797-F87C2AB1F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26263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triste</a:t>
            </a: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0FD225-9EE0-4474-A9BC-987010A2F29B}"/>
              </a:ext>
            </a:extLst>
          </p:cNvPr>
          <p:cNvSpPr/>
          <p:nvPr/>
        </p:nvSpPr>
        <p:spPr>
          <a:xfrm>
            <a:off x="103783" y="449940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(</a:t>
            </a:r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990539A-D057-4453-8160-F71A5FA7A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26263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</a:t>
            </a: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triste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_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</a:t>
            </a: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sage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_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8E95D51F-7AA2-466D-9D09-15BDC8A326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4021444" y="2630433"/>
            <a:ext cx="565267" cy="623662"/>
          </a:xfrm>
          <a:prstGeom prst="rect">
            <a:avLst/>
          </a:prstGeom>
        </p:spPr>
      </p:pic>
      <p:pic>
        <p:nvPicPr>
          <p:cNvPr id="11" name="Image 10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2C93C0C6-87F3-46CD-965F-0529CAEDD6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8603736" y="2630433"/>
            <a:ext cx="565267" cy="623662"/>
          </a:xfrm>
          <a:prstGeom prst="rect">
            <a:avLst/>
          </a:prstGeom>
        </p:spPr>
      </p:pic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B39DF1B-3D8A-4A09-8D21-B40B16CD3C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4021445" y="4186131"/>
            <a:ext cx="565267" cy="623662"/>
          </a:xfrm>
          <a:prstGeom prst="rect">
            <a:avLst/>
          </a:prstGeom>
        </p:spPr>
      </p:pic>
      <p:pic>
        <p:nvPicPr>
          <p:cNvPr id="13" name="Image 1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BBA3C666-BD76-42BB-8AA4-DC620588FA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8530916" y="4186131"/>
            <a:ext cx="565267" cy="6236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31A998-0525-4472-A4D0-F1CEC23D0DD7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436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264D73C9-83EB-4E5A-B2E2-0C7DD6D6F3B9}"/>
              </a:ext>
            </a:extLst>
          </p:cNvPr>
          <p:cNvSpPr/>
          <p:nvPr/>
        </p:nvSpPr>
        <p:spPr>
          <a:xfrm>
            <a:off x="335228" y="1986568"/>
            <a:ext cx="2735783" cy="2604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436D80-8CC2-4E9A-A701-DBF6DAAADC6E}"/>
              </a:ext>
            </a:extLst>
          </p:cNvPr>
          <p:cNvSpPr txBox="1"/>
          <p:nvPr/>
        </p:nvSpPr>
        <p:spPr>
          <a:xfrm>
            <a:off x="5199025" y="1986568"/>
            <a:ext cx="641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7B26CB8-2B99-4FD0-B9E4-74B6FC183D12}"/>
              </a:ext>
            </a:extLst>
          </p:cNvPr>
          <p:cNvSpPr/>
          <p:nvPr/>
        </p:nvSpPr>
        <p:spPr>
          <a:xfrm>
            <a:off x="3738298" y="2782081"/>
            <a:ext cx="3424843" cy="16500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sage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triste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A79B64-438F-44F8-B190-31F072E89EF9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632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554B560-D350-4785-8C98-B11F3CD7A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2314"/>
            <a:ext cx="10117975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ancien pull    une </a:t>
            </a:r>
            <a:r>
              <a:rPr lang="fr-FR" sz="2400" dirty="0">
                <a:sym typeface="Wingdings" panose="05000000000000000000" pitchFamily="2" charset="2"/>
              </a:rPr>
              <a:t>...............................</a:t>
            </a:r>
            <a:r>
              <a:rPr lang="fr-FR" sz="4400" dirty="0">
                <a:sym typeface="Wingdings" panose="05000000000000000000" pitchFamily="2" charset="2"/>
              </a:rPr>
              <a:t> robe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savon naturel  une réserve </a:t>
            </a:r>
            <a:r>
              <a:rPr lang="fr-FR" sz="2400" dirty="0">
                <a:sym typeface="Wingdings" panose="05000000000000000000" pitchFamily="2" charset="2"/>
              </a:rPr>
              <a:t>.................................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coussin violet     une fleur </a:t>
            </a:r>
            <a:r>
              <a:rPr lang="fr-FR" sz="2400" dirty="0">
                <a:sym typeface="Wingdings" panose="05000000000000000000" pitchFamily="2" charset="2"/>
              </a:rPr>
              <a:t>.....................................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13303BB-80A8-4BCF-B3DB-7C9ED2363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786"/>
            <a:ext cx="10515600" cy="802739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Sur l’ardoise, écris le féminin de ces adjectifs :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238FBBC-F009-45B0-93E4-01E97CECE782}"/>
              </a:ext>
            </a:extLst>
          </p:cNvPr>
          <p:cNvSpPr txBox="1"/>
          <p:nvPr/>
        </p:nvSpPr>
        <p:spPr>
          <a:xfrm>
            <a:off x="3858491" y="1392511"/>
            <a:ext cx="7628313" cy="4434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ancienne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                  naturelle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                  violette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4400" dirty="0">
                <a:solidFill>
                  <a:srgbClr val="FFC000"/>
                </a:solidFill>
                <a:latin typeface="Calibri" panose="020F0502020204030204"/>
                <a:sym typeface="Wingdings" panose="05000000000000000000" pitchFamily="2" charset="2"/>
              </a:rPr>
              <a:t>                    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sym typeface="Wingdings" panose="05000000000000000000" pitchFamily="2" charset="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E66EE5-C4B6-4808-811C-12B6CA27C2F5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9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F9C9D6A-C4B6-43C4-AD57-1765F5E88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8033" y="1608336"/>
            <a:ext cx="9423400" cy="3874106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ancie</a:t>
            </a:r>
            <a:r>
              <a:rPr lang="fr-FR" sz="4400" u="sng" dirty="0">
                <a:sym typeface="Wingdings" panose="05000000000000000000" pitchFamily="2" charset="2"/>
              </a:rPr>
              <a:t>n</a:t>
            </a:r>
            <a:r>
              <a:rPr lang="fr-FR" sz="4400" dirty="0">
                <a:sym typeface="Wingdings" panose="05000000000000000000" pitchFamily="2" charset="2"/>
              </a:rPr>
              <a:t>  ancie</a:t>
            </a:r>
            <a:r>
              <a:rPr lang="fr-FR" sz="4400" u="sng" dirty="0">
                <a:sym typeface="Wingdings" panose="05000000000000000000" pitchFamily="2" charset="2"/>
              </a:rPr>
              <a:t>n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nature</a:t>
            </a:r>
            <a:r>
              <a:rPr lang="fr-FR" sz="4400" u="sng" dirty="0">
                <a:solidFill>
                  <a:prstClr val="black"/>
                </a:solidFill>
                <a:sym typeface="Wingdings" panose="05000000000000000000" pitchFamily="2" charset="2"/>
              </a:rPr>
              <a:t>l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  nature</a:t>
            </a:r>
            <a:r>
              <a:rPr lang="fr-FR" sz="4400" u="sng" dirty="0">
                <a:solidFill>
                  <a:prstClr val="black"/>
                </a:solidFill>
                <a:sym typeface="Wingdings" panose="05000000000000000000" pitchFamily="2" charset="2"/>
              </a:rPr>
              <a:t>l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l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viole</a:t>
            </a:r>
            <a:r>
              <a:rPr lang="fr-FR" sz="4400" u="sng" dirty="0">
                <a:sym typeface="Wingdings" panose="05000000000000000000" pitchFamily="2" charset="2"/>
              </a:rPr>
              <a:t>t</a:t>
            </a:r>
            <a:r>
              <a:rPr lang="fr-FR" sz="4400" dirty="0">
                <a:sym typeface="Wingdings" panose="05000000000000000000" pitchFamily="2" charset="2"/>
              </a:rPr>
              <a:t>  viole</a:t>
            </a:r>
            <a:r>
              <a:rPr lang="fr-FR" sz="4400" u="sng" dirty="0">
                <a:sym typeface="Wingdings" panose="05000000000000000000" pitchFamily="2" charset="2"/>
              </a:rPr>
              <a:t>t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A2F3BF-A69E-4D20-BA14-2B923D0A9ED5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10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431</Words>
  <Application>Microsoft Office PowerPoint</Application>
  <PresentationFormat>Grand écran</PresentationFormat>
  <Paragraphs>113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Sur l’ardoise, écris le féminin de ces adjectifs : </vt:lpstr>
      <vt:lpstr>Quelle est la règle ? </vt:lpstr>
      <vt:lpstr>Sur l’ardoise, écris le féminin de ces adjectifs : </vt:lpstr>
      <vt:lpstr>Quelle est la règle ? </vt:lpstr>
      <vt:lpstr>Sur l’ardoise, écris le féminin de ces adjectifs : </vt:lpstr>
      <vt:lpstr>Quelle est la règle ? </vt:lpstr>
      <vt:lpstr>Présentation PowerPoint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2022-03-26T17:29:05Z</dcterms:modified>
</cp:coreProperties>
</file>